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136" autoAdjust="0"/>
  </p:normalViewPr>
  <p:slideViewPr>
    <p:cSldViewPr snapToGrid="0">
      <p:cViewPr varScale="1">
        <p:scale>
          <a:sx n="79" d="100"/>
          <a:sy n="79" d="100"/>
        </p:scale>
        <p:origin x="8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fif>
</file>

<file path=ppt/media/image18.jpg>
</file>

<file path=ppt/media/image2.png>
</file>

<file path=ppt/media/image3.gif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B2EA2-045D-4850-8858-F5AB0BF1A8A3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6FF99-0790-4AEE-8923-EFA06B473EE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77427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, </a:t>
            </a:r>
            <a:r>
              <a:rPr lang="en-US" dirty="0"/>
              <a:t>using computer vision techniques has been getting more attention for decades. </a:t>
            </a:r>
            <a:r>
              <a:rPr lang="tr-TR" dirty="0"/>
              <a:t> </a:t>
            </a:r>
          </a:p>
          <a:p>
            <a:r>
              <a:rPr lang="en-US" dirty="0"/>
              <a:t>These techniques generally are represented by two categories: </a:t>
            </a:r>
            <a:r>
              <a:rPr lang="en-US" dirty="0" err="1"/>
              <a:t>featurebased</a:t>
            </a:r>
            <a:r>
              <a:rPr lang="en-US" dirty="0"/>
              <a:t>, and model-based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6FF99-0790-4AEE-8923-EFA06B473EEF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47720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7782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64576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08156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30863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417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944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32250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88186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4299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3981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2855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0E00306-62EB-40EA-9977-77EED4E531B4}" type="datetimeFigureOut">
              <a:rPr lang="tr-TR" smtClean="0"/>
              <a:t>14.12.2021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DDF89DD-F053-469A-939B-85D389268148}" type="slidenum">
              <a:rPr lang="tr-TR" smtClean="0"/>
              <a:t>‹#›</a:t>
            </a:fld>
            <a:endParaRPr lang="tr-T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262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f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653C4FB1-7C7B-49D1-AE63-6D7627EC7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336" y="421589"/>
            <a:ext cx="6209328" cy="34979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03162AF1-D0D6-46A0-AED8-09760FD0154E}"/>
              </a:ext>
            </a:extLst>
          </p:cNvPr>
          <p:cNvSpPr txBox="1"/>
          <p:nvPr/>
        </p:nvSpPr>
        <p:spPr>
          <a:xfrm>
            <a:off x="2976465" y="4338735"/>
            <a:ext cx="65886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b="1" dirty="0">
                <a:latin typeface="Century Gothic" panose="020B0502020202020204" pitchFamily="34" charset="0"/>
              </a:rPr>
              <a:t>SIMPLE LANE DETECTION SYSTEM 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13496212-9F37-4C34-B1F1-C9BDFBDB9FF1}"/>
              </a:ext>
            </a:extLst>
          </p:cNvPr>
          <p:cNvSpPr txBox="1"/>
          <p:nvPr/>
        </p:nvSpPr>
        <p:spPr>
          <a:xfrm>
            <a:off x="4639580" y="5081125"/>
            <a:ext cx="3262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800" dirty="0">
                <a:latin typeface="Century Gothic" panose="020B0502020202020204" pitchFamily="34" charset="0"/>
              </a:rPr>
              <a:t>BY. EREN DURMAZ</a:t>
            </a: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04F66B28-F718-423C-A443-64A35FB3A5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8606" y="5434322"/>
            <a:ext cx="2621902" cy="77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690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DAC36D7F-9885-4287-B06C-F4368B793F84}"/>
              </a:ext>
            </a:extLst>
          </p:cNvPr>
          <p:cNvSpPr txBox="1"/>
          <p:nvPr/>
        </p:nvSpPr>
        <p:spPr>
          <a:xfrm>
            <a:off x="709128" y="270586"/>
            <a:ext cx="7847020" cy="7357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r-TR" sz="3200" b="1" dirty="0">
                <a:latin typeface="Century Gothic" panose="020B0502020202020204" pitchFamily="34" charset="0"/>
              </a:rPr>
              <a:t>RESULTS USING HOUGH LINE DETECTION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8269BC98-2E21-41CE-9CFE-F173C4C30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28" y="1627613"/>
            <a:ext cx="4776249" cy="2776505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2B746BB2-EF2C-4B57-B25A-A86D901629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805" y="1481697"/>
            <a:ext cx="5097292" cy="3002753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F5806830-4780-40E4-8C26-8E85BF5689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2329">
            <a:off x="5757950" y="2672536"/>
            <a:ext cx="762601" cy="26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264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F401B543-350F-4AAA-BA6C-46657B122727}"/>
              </a:ext>
            </a:extLst>
          </p:cNvPr>
          <p:cNvSpPr txBox="1"/>
          <p:nvPr/>
        </p:nvSpPr>
        <p:spPr>
          <a:xfrm>
            <a:off x="709128" y="270586"/>
            <a:ext cx="6367449" cy="7357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r-TR" sz="3200" b="1" dirty="0">
                <a:latin typeface="Century Gothic" panose="020B0502020202020204" pitchFamily="34" charset="0"/>
              </a:rPr>
              <a:t>CONLUSION AND FUTURE WORK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85868213-6453-4BC3-8A27-CC5C852AD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28" y="1523999"/>
            <a:ext cx="4751421" cy="33592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FD790574-E48B-40A6-8B86-7CC94148F0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726" y="1523999"/>
            <a:ext cx="5157146" cy="33592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401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A97D6027-1D66-46BD-8101-0392C900C40D}"/>
              </a:ext>
            </a:extLst>
          </p:cNvPr>
          <p:cNvSpPr txBox="1"/>
          <p:nvPr/>
        </p:nvSpPr>
        <p:spPr>
          <a:xfrm>
            <a:off x="625151" y="429208"/>
            <a:ext cx="19383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dirty="0">
                <a:latin typeface="Century Gothic" panose="020B0502020202020204" pitchFamily="34" charset="0"/>
              </a:rPr>
              <a:t>TOPICS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E11611C7-9447-431E-AD08-689769D3FA29}"/>
              </a:ext>
            </a:extLst>
          </p:cNvPr>
          <p:cNvSpPr txBox="1"/>
          <p:nvPr/>
        </p:nvSpPr>
        <p:spPr>
          <a:xfrm>
            <a:off x="625151" y="1240971"/>
            <a:ext cx="8900193" cy="3888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800" dirty="0">
                <a:latin typeface="Century Gothic" panose="020B0502020202020204" pitchFamily="34" charset="0"/>
              </a:rPr>
              <a:t>WHAT IS LANE DETECTION SYSTEM?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800" dirty="0">
                <a:latin typeface="Century Gothic" panose="020B0502020202020204" pitchFamily="34" charset="0"/>
              </a:rPr>
              <a:t>HOW IT WORKS?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800" dirty="0">
                <a:latin typeface="Century Gothic" panose="020B0502020202020204" pitchFamily="34" charset="0"/>
              </a:rPr>
              <a:t>WHICH PROGRAMMING LANGUAGES ARE USED?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800" dirty="0">
                <a:latin typeface="Century Gothic" panose="020B0502020202020204" pitchFamily="34" charset="0"/>
              </a:rPr>
              <a:t>TECHNICS AND MODELS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800" dirty="0">
                <a:latin typeface="Century Gothic" panose="020B0502020202020204" pitchFamily="34" charset="0"/>
              </a:rPr>
              <a:t>CONLUSION AND FUTURE WORK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r-TR" sz="2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491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FA77CFD6-0618-495C-8557-6465904C7474}"/>
              </a:ext>
            </a:extLst>
          </p:cNvPr>
          <p:cNvSpPr txBox="1"/>
          <p:nvPr/>
        </p:nvSpPr>
        <p:spPr>
          <a:xfrm>
            <a:off x="531846" y="235859"/>
            <a:ext cx="695414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b="1" dirty="0">
                <a:latin typeface="Century Gothic" panose="020B0502020202020204" pitchFamily="34" charset="0"/>
              </a:rPr>
              <a:t>WHAT IS LANE DETECTION SYSTEM?</a:t>
            </a:r>
          </a:p>
          <a:p>
            <a:endParaRPr lang="tr-TR" sz="3200" b="1" dirty="0"/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1364E1A6-DFF2-4230-86C0-078E9C8940C8}"/>
              </a:ext>
            </a:extLst>
          </p:cNvPr>
          <p:cNvSpPr txBox="1"/>
          <p:nvPr/>
        </p:nvSpPr>
        <p:spPr>
          <a:xfrm>
            <a:off x="531846" y="976736"/>
            <a:ext cx="11054629" cy="22381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Lane detection systems are useful in avoiding these accidents </a:t>
            </a:r>
            <a:endParaRPr lang="tr-TR" sz="2400" dirty="0">
              <a:latin typeface="Century Gothic" panose="020B0502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tr-TR" sz="2400" dirty="0">
                <a:latin typeface="Century Gothic" panose="020B0502020202020204" pitchFamily="34" charset="0"/>
              </a:rPr>
              <a:t>	</a:t>
            </a:r>
            <a:r>
              <a:rPr lang="en-US" sz="2400" dirty="0">
                <a:latin typeface="Century Gothic" panose="020B0502020202020204" pitchFamily="34" charset="0"/>
              </a:rPr>
              <a:t>as safety is the main purpose of these systems</a:t>
            </a:r>
            <a:endParaRPr lang="tr-TR" sz="2400" dirty="0"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Such systems have the goal to detect the lane marks and to warn </a:t>
            </a:r>
            <a:endParaRPr lang="tr-TR" sz="2400" dirty="0">
              <a:latin typeface="Century Gothic" panose="020B0502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sz="2400" dirty="0">
                <a:latin typeface="Century Gothic" panose="020B0502020202020204" pitchFamily="34" charset="0"/>
              </a:rPr>
              <a:t>the driver in case the vehicle has a tendency to depart from the lane.</a:t>
            </a:r>
            <a:endParaRPr lang="tr-TR" sz="2400" dirty="0">
              <a:latin typeface="Century Gothic" panose="020B0502020202020204" pitchFamily="34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E0A58CD-3CAC-435A-A1F6-83A8307ADB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1758" y="3545875"/>
            <a:ext cx="4504717" cy="25376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A464897C-1137-475F-94BB-A3389AA93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3" y="3549628"/>
            <a:ext cx="4504718" cy="25339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51961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A86073C5-CB91-4164-B600-30BEF767FB2C}"/>
              </a:ext>
            </a:extLst>
          </p:cNvPr>
          <p:cNvSpPr txBox="1"/>
          <p:nvPr/>
        </p:nvSpPr>
        <p:spPr>
          <a:xfrm>
            <a:off x="531846" y="382554"/>
            <a:ext cx="3345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b="1" dirty="0">
                <a:latin typeface="Century Gothic" panose="020B0502020202020204" pitchFamily="34" charset="0"/>
              </a:rPr>
              <a:t>HOW IT WORKS?</a:t>
            </a:r>
            <a:endParaRPr lang="tr-TR" sz="3200" b="1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B191A572-E95A-466D-8023-88F2E4AB4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738" y="1266739"/>
            <a:ext cx="2214677" cy="4324517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C43BD36F-2425-4772-AA32-113FC41C41CF}"/>
              </a:ext>
            </a:extLst>
          </p:cNvPr>
          <p:cNvSpPr txBox="1"/>
          <p:nvPr/>
        </p:nvSpPr>
        <p:spPr>
          <a:xfrm>
            <a:off x="531846" y="5689133"/>
            <a:ext cx="3818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i="1" dirty="0" err="1">
                <a:solidFill>
                  <a:srgbClr val="0070C0"/>
                </a:solidFill>
              </a:rPr>
              <a:t>Figure</a:t>
            </a:r>
            <a:r>
              <a:rPr lang="tr-TR" sz="1400" i="1" dirty="0">
                <a:solidFill>
                  <a:srgbClr val="0070C0"/>
                </a:solidFill>
              </a:rPr>
              <a:t>: </a:t>
            </a:r>
            <a:r>
              <a:rPr lang="tr-TR" sz="1400" i="1" dirty="0" err="1">
                <a:solidFill>
                  <a:srgbClr val="0070C0"/>
                </a:solidFill>
              </a:rPr>
              <a:t>shows</a:t>
            </a:r>
            <a:r>
              <a:rPr lang="tr-TR" sz="1400" i="1" dirty="0">
                <a:solidFill>
                  <a:srgbClr val="0070C0"/>
                </a:solidFill>
              </a:rPr>
              <a:t> </a:t>
            </a:r>
            <a:r>
              <a:rPr lang="tr-TR" sz="1400" i="1" dirty="0" err="1">
                <a:solidFill>
                  <a:srgbClr val="0070C0"/>
                </a:solidFill>
              </a:rPr>
              <a:t>Algorithm</a:t>
            </a:r>
            <a:r>
              <a:rPr lang="tr-TR" sz="1400" i="1" dirty="0">
                <a:solidFill>
                  <a:srgbClr val="0070C0"/>
                </a:solidFill>
              </a:rPr>
              <a:t> of </a:t>
            </a:r>
            <a:r>
              <a:rPr lang="tr-TR" sz="1400" i="1" dirty="0" err="1">
                <a:solidFill>
                  <a:srgbClr val="0070C0"/>
                </a:solidFill>
              </a:rPr>
              <a:t>Lane</a:t>
            </a:r>
            <a:r>
              <a:rPr lang="tr-TR" sz="1400" i="1" dirty="0">
                <a:solidFill>
                  <a:srgbClr val="0070C0"/>
                </a:solidFill>
              </a:rPr>
              <a:t> </a:t>
            </a:r>
            <a:r>
              <a:rPr lang="tr-TR" sz="1400" i="1" dirty="0" err="1">
                <a:solidFill>
                  <a:srgbClr val="0070C0"/>
                </a:solidFill>
              </a:rPr>
              <a:t>Detection</a:t>
            </a:r>
            <a:r>
              <a:rPr lang="tr-TR" sz="1400" i="1" dirty="0">
                <a:solidFill>
                  <a:srgbClr val="0070C0"/>
                </a:solidFill>
              </a:rPr>
              <a:t> </a:t>
            </a:r>
            <a:r>
              <a:rPr lang="tr-TR" sz="1400" i="1" dirty="0" err="1">
                <a:solidFill>
                  <a:srgbClr val="0070C0"/>
                </a:solidFill>
              </a:rPr>
              <a:t>System</a:t>
            </a:r>
            <a:endParaRPr lang="tr-TR" sz="1400" i="1" dirty="0">
              <a:solidFill>
                <a:srgbClr val="0070C0"/>
              </a:solidFill>
            </a:endParaRP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1410F157-A277-4283-A3F3-1EE67338D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2329">
            <a:off x="3755307" y="2872573"/>
            <a:ext cx="1317178" cy="457588"/>
          </a:xfrm>
          <a:prstGeom prst="rect">
            <a:avLst/>
          </a:prstGeo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86F6DEFB-0467-4D3A-9839-F9A2BBC426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843" y="674942"/>
            <a:ext cx="3594602" cy="2019727"/>
          </a:xfrm>
          <a:prstGeom prst="rect">
            <a:avLst/>
          </a:prstGeom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E8DA79E2-B4BA-472D-9D5C-3011D51876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159" y="823192"/>
            <a:ext cx="3058052" cy="1803073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C0E3BB67-53D1-4967-8AA4-9D3C8A8514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867" y="2694669"/>
            <a:ext cx="3144688" cy="1856761"/>
          </a:xfrm>
          <a:prstGeom prst="rect">
            <a:avLst/>
          </a:prstGeom>
        </p:spPr>
      </p:pic>
      <p:pic>
        <p:nvPicPr>
          <p:cNvPr id="18" name="Resim 17">
            <a:extLst>
              <a:ext uri="{FF2B5EF4-FFF2-40B4-BE49-F238E27FC236}">
                <a16:creationId xmlns:a16="http://schemas.microsoft.com/office/drawing/2014/main" id="{6DC690E9-F078-4377-A4FD-C17348FC74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159" y="2734203"/>
            <a:ext cx="3058053" cy="1777692"/>
          </a:xfrm>
          <a:prstGeom prst="rect">
            <a:avLst/>
          </a:prstGeom>
        </p:spPr>
      </p:pic>
      <p:sp>
        <p:nvSpPr>
          <p:cNvPr id="19" name="Metin kutusu 18">
            <a:extLst>
              <a:ext uri="{FF2B5EF4-FFF2-40B4-BE49-F238E27FC236}">
                <a16:creationId xmlns:a16="http://schemas.microsoft.com/office/drawing/2014/main" id="{9C75F8E5-5805-46A4-927C-6E9DD9A793FD}"/>
              </a:ext>
            </a:extLst>
          </p:cNvPr>
          <p:cNvSpPr txBox="1"/>
          <p:nvPr/>
        </p:nvSpPr>
        <p:spPr>
          <a:xfrm>
            <a:off x="6447343" y="4619833"/>
            <a:ext cx="4457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i="1" dirty="0">
                <a:solidFill>
                  <a:srgbClr val="0070C0"/>
                </a:solidFill>
              </a:rPr>
              <a:t>Image: </a:t>
            </a:r>
            <a:r>
              <a:rPr lang="tr-TR" sz="1400" i="1" dirty="0" err="1">
                <a:solidFill>
                  <a:srgbClr val="0070C0"/>
                </a:solidFill>
              </a:rPr>
              <a:t>shows</a:t>
            </a:r>
            <a:r>
              <a:rPr lang="tr-TR" sz="1400" i="1" dirty="0">
                <a:solidFill>
                  <a:srgbClr val="0070C0"/>
                </a:solidFill>
              </a:rPr>
              <a:t> </a:t>
            </a:r>
            <a:r>
              <a:rPr lang="tr-TR" sz="1400" i="1" dirty="0" err="1">
                <a:solidFill>
                  <a:srgbClr val="0070C0"/>
                </a:solidFill>
              </a:rPr>
              <a:t>steps</a:t>
            </a:r>
            <a:r>
              <a:rPr lang="tr-TR" sz="1400" i="1" dirty="0">
                <a:solidFill>
                  <a:srgbClr val="0070C0"/>
                </a:solidFill>
              </a:rPr>
              <a:t> of how it </a:t>
            </a:r>
            <a:r>
              <a:rPr lang="tr-TR" sz="1400" i="1" dirty="0" err="1">
                <a:solidFill>
                  <a:srgbClr val="0070C0"/>
                </a:solidFill>
              </a:rPr>
              <a:t>works</a:t>
            </a:r>
            <a:r>
              <a:rPr lang="tr-TR" sz="1400" i="1" dirty="0">
                <a:solidFill>
                  <a:srgbClr val="0070C0"/>
                </a:solidFill>
              </a:rPr>
              <a:t> </a:t>
            </a:r>
            <a:r>
              <a:rPr lang="tr-TR" sz="1400" i="1" dirty="0" err="1">
                <a:solidFill>
                  <a:srgbClr val="0070C0"/>
                </a:solidFill>
              </a:rPr>
              <a:t>Lane</a:t>
            </a:r>
            <a:r>
              <a:rPr lang="tr-TR" sz="1400" i="1" dirty="0">
                <a:solidFill>
                  <a:srgbClr val="0070C0"/>
                </a:solidFill>
              </a:rPr>
              <a:t> </a:t>
            </a:r>
            <a:r>
              <a:rPr lang="tr-TR" sz="1400" i="1" dirty="0" err="1">
                <a:solidFill>
                  <a:srgbClr val="0070C0"/>
                </a:solidFill>
              </a:rPr>
              <a:t>Detection</a:t>
            </a:r>
            <a:r>
              <a:rPr lang="tr-TR" sz="1400" i="1" dirty="0">
                <a:solidFill>
                  <a:srgbClr val="0070C0"/>
                </a:solidFill>
              </a:rPr>
              <a:t> </a:t>
            </a:r>
            <a:r>
              <a:rPr lang="tr-TR" sz="1400" i="1" dirty="0" err="1">
                <a:solidFill>
                  <a:srgbClr val="0070C0"/>
                </a:solidFill>
              </a:rPr>
              <a:t>System</a:t>
            </a:r>
            <a:endParaRPr lang="tr-TR" sz="1400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356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FBD8CD54-962F-4089-9DE7-A027C68F4503}"/>
              </a:ext>
            </a:extLst>
          </p:cNvPr>
          <p:cNvSpPr txBox="1"/>
          <p:nvPr/>
        </p:nvSpPr>
        <p:spPr>
          <a:xfrm>
            <a:off x="709128" y="270586"/>
            <a:ext cx="9637575" cy="7357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r-TR" sz="3200" b="1" dirty="0">
                <a:latin typeface="Century Gothic" panose="020B0502020202020204" pitchFamily="34" charset="0"/>
              </a:rPr>
              <a:t>WHICH PROGRAMMING LANGUAGES ARE USED?</a:t>
            </a: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819721EE-35E9-424F-8459-CBB2AED40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466" y="1326229"/>
            <a:ext cx="4172449" cy="123706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D5C72468-7C87-478E-AE28-97AAE9EF1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8225" y="1462505"/>
            <a:ext cx="2148003" cy="2646411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7355CB87-376B-4DC0-BDC5-EF57DD6A14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2" y="2808514"/>
            <a:ext cx="5840963" cy="343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170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9B5A75AC-7BC2-4049-A91B-698EE77C82E2}"/>
              </a:ext>
            </a:extLst>
          </p:cNvPr>
          <p:cNvSpPr txBox="1"/>
          <p:nvPr/>
        </p:nvSpPr>
        <p:spPr>
          <a:xfrm>
            <a:off x="709128" y="270586"/>
            <a:ext cx="2122697" cy="7357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r-TR" sz="3200" b="1" dirty="0">
                <a:latin typeface="Century Gothic" panose="020B0502020202020204" pitchFamily="34" charset="0"/>
              </a:rPr>
              <a:t>TECHNICS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A57B5CFC-C707-4282-8306-640CD62D75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28" y="1691236"/>
            <a:ext cx="5093361" cy="28650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729F9DC1-C5B3-4E62-82E1-6AF718741E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267" y="1691236"/>
            <a:ext cx="5197033" cy="28650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9B2568E9-336B-4B42-815B-8B4E62FA6184}"/>
              </a:ext>
            </a:extLst>
          </p:cNvPr>
          <p:cNvSpPr txBox="1"/>
          <p:nvPr/>
        </p:nvSpPr>
        <p:spPr>
          <a:xfrm>
            <a:off x="7186974" y="4966709"/>
            <a:ext cx="3895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000" b="0" i="0" dirty="0" err="1">
                <a:solidFill>
                  <a:srgbClr val="232629"/>
                </a:solidFill>
                <a:effectLst/>
                <a:latin typeface="Century Gothic" panose="020B0502020202020204" pitchFamily="34" charset="0"/>
              </a:rPr>
              <a:t>Deep</a:t>
            </a:r>
            <a:r>
              <a:rPr lang="tr-TR" sz="2000" b="0" i="0" dirty="0">
                <a:solidFill>
                  <a:srgbClr val="232629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tr-TR" sz="2000" b="0" i="0" dirty="0" err="1">
                <a:solidFill>
                  <a:srgbClr val="232629"/>
                </a:solidFill>
                <a:effectLst/>
                <a:latin typeface="Century Gothic" panose="020B0502020202020204" pitchFamily="34" charset="0"/>
              </a:rPr>
              <a:t>Neural</a:t>
            </a:r>
            <a:r>
              <a:rPr lang="tr-TR" sz="2000" b="0" i="0" dirty="0">
                <a:solidFill>
                  <a:srgbClr val="232629"/>
                </a:solidFill>
                <a:effectLst/>
                <a:latin typeface="Century Gothic" panose="020B0502020202020204" pitchFamily="34" charset="0"/>
              </a:rPr>
              <a:t> Networks (DNN)</a:t>
            </a:r>
            <a:endParaRPr lang="tr-TR" sz="2000" dirty="0">
              <a:latin typeface="Century Gothic" panose="020B0502020202020204" pitchFamily="34" charset="0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C07CFF0D-0920-4251-8BCB-4543ED37414B}"/>
              </a:ext>
            </a:extLst>
          </p:cNvPr>
          <p:cNvSpPr txBox="1"/>
          <p:nvPr/>
        </p:nvSpPr>
        <p:spPr>
          <a:xfrm>
            <a:off x="909653" y="4966709"/>
            <a:ext cx="4692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000" dirty="0" err="1">
                <a:latin typeface="Century Gothic" panose="020B0502020202020204" pitchFamily="34" charset="0"/>
              </a:rPr>
              <a:t>Convolutional</a:t>
            </a:r>
            <a:r>
              <a:rPr lang="tr-TR" sz="2000" dirty="0">
                <a:latin typeface="Century Gothic" panose="020B0502020202020204" pitchFamily="34" charset="0"/>
              </a:rPr>
              <a:t> </a:t>
            </a:r>
            <a:r>
              <a:rPr lang="tr-TR" sz="2000" dirty="0" err="1">
                <a:latin typeface="Century Gothic" panose="020B0502020202020204" pitchFamily="34" charset="0"/>
              </a:rPr>
              <a:t>neural</a:t>
            </a:r>
            <a:r>
              <a:rPr lang="tr-TR" sz="2000" dirty="0">
                <a:latin typeface="Century Gothic" panose="020B0502020202020204" pitchFamily="34" charset="0"/>
              </a:rPr>
              <a:t> network (CNN)</a:t>
            </a:r>
          </a:p>
        </p:txBody>
      </p:sp>
    </p:spTree>
    <p:extLst>
      <p:ext uri="{BB962C8B-B14F-4D97-AF65-F5344CB8AC3E}">
        <p14:creationId xmlns:p14="http://schemas.microsoft.com/office/powerpoint/2010/main" val="2721264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13237112-DC72-49DA-A48A-A2B4A96DBE35}"/>
              </a:ext>
            </a:extLst>
          </p:cNvPr>
          <p:cNvSpPr txBox="1"/>
          <p:nvPr/>
        </p:nvSpPr>
        <p:spPr>
          <a:xfrm>
            <a:off x="709128" y="270586"/>
            <a:ext cx="10940816" cy="7357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r-TR" sz="3200" b="1" dirty="0">
                <a:latin typeface="Century Gothic" panose="020B0502020202020204" pitchFamily="34" charset="0"/>
              </a:rPr>
              <a:t>COMPUTER VISION MODELS IN LINE DETECTION SYSTEM 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84464AEB-F98B-4BFB-8AC2-07E90A73F49C}"/>
              </a:ext>
            </a:extLst>
          </p:cNvPr>
          <p:cNvSpPr txBox="1"/>
          <p:nvPr/>
        </p:nvSpPr>
        <p:spPr>
          <a:xfrm>
            <a:off x="1040860" y="1643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B4DA7292-AC2E-41F1-9E37-90FA35C3FB03}"/>
              </a:ext>
            </a:extLst>
          </p:cNvPr>
          <p:cNvSpPr txBox="1"/>
          <p:nvPr/>
        </p:nvSpPr>
        <p:spPr>
          <a:xfrm>
            <a:off x="805949" y="1108954"/>
            <a:ext cx="5373587" cy="52836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Reading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Images</a:t>
            </a:r>
            <a:endParaRPr lang="tr-TR" sz="2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Color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Filtering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 HLS</a:t>
            </a:r>
            <a:endParaRPr lang="tr-TR" sz="2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Region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Interest</a:t>
            </a:r>
            <a:endParaRPr lang="tr-TR" sz="2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Canny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Edge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Detection</a:t>
            </a:r>
            <a:endParaRPr lang="tr-TR" sz="2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Hough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Detection</a:t>
            </a:r>
            <a:endParaRPr lang="tr-TR" sz="2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Filtering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Averaging</a:t>
            </a:r>
            <a:endParaRPr lang="tr-TR" sz="2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Overlay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detected</a:t>
            </a:r>
            <a:r>
              <a:rPr lang="tr-TR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r-TR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lane</a:t>
            </a:r>
            <a:endParaRPr lang="tr-TR" sz="28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tr-TR" sz="2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448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tin kutusu 6">
            <a:extLst>
              <a:ext uri="{FF2B5EF4-FFF2-40B4-BE49-F238E27FC236}">
                <a16:creationId xmlns:a16="http://schemas.microsoft.com/office/drawing/2014/main" id="{8CBA395F-58C9-4BDB-BCDF-7DA123A4E0E3}"/>
              </a:ext>
            </a:extLst>
          </p:cNvPr>
          <p:cNvSpPr txBox="1"/>
          <p:nvPr/>
        </p:nvSpPr>
        <p:spPr>
          <a:xfrm>
            <a:off x="709128" y="270586"/>
            <a:ext cx="6577442" cy="7357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r-TR" sz="3200" b="1" dirty="0">
                <a:latin typeface="Century Gothic" panose="020B0502020202020204" pitchFamily="34" charset="0"/>
              </a:rPr>
              <a:t>RESULTS USING COLOR FILTERING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4E005C99-E775-46D8-A9A8-C4B0F283E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96" y="1437668"/>
            <a:ext cx="5694004" cy="3199334"/>
          </a:xfrm>
          <a:prstGeom prst="rect">
            <a:avLst/>
          </a:prstGeo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E0FA871D-1399-4F29-A2EB-43E1A7DA95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726" y="1576841"/>
            <a:ext cx="4931372" cy="2907610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3E945A89-1776-4953-A04A-BEECD87DA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2329">
            <a:off x="5565507" y="2707820"/>
            <a:ext cx="1060986" cy="36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825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tin kutusu 6">
            <a:extLst>
              <a:ext uri="{FF2B5EF4-FFF2-40B4-BE49-F238E27FC236}">
                <a16:creationId xmlns:a16="http://schemas.microsoft.com/office/drawing/2014/main" id="{92B72405-9BC8-4D42-8C96-382FBBFA2B5D}"/>
              </a:ext>
            </a:extLst>
          </p:cNvPr>
          <p:cNvSpPr txBox="1"/>
          <p:nvPr/>
        </p:nvSpPr>
        <p:spPr>
          <a:xfrm>
            <a:off x="709128" y="270586"/>
            <a:ext cx="10044737" cy="7357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r-TR" sz="3200" b="1" dirty="0">
                <a:latin typeface="Century Gothic" panose="020B0502020202020204" pitchFamily="34" charset="0"/>
              </a:rPr>
              <a:t>RESULTS USING HOUGH TRANSFORM, CANNY EDGE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121B45F3-D6AE-4B53-B7CE-E6AD7986BC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49" y="1575717"/>
            <a:ext cx="4806455" cy="2837941"/>
          </a:xfrm>
          <a:prstGeom prst="rect">
            <a:avLst/>
          </a:prstGeo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31F4707F-1149-4F6B-B7AA-550CAAA329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934" y="1486957"/>
            <a:ext cx="4958432" cy="2895856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5AE4D8B6-C22A-4B0B-845E-72DAB4004E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2329">
            <a:off x="5757950" y="2672536"/>
            <a:ext cx="762601" cy="26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52447"/>
      </p:ext>
    </p:extLst>
  </p:cSld>
  <p:clrMapOvr>
    <a:masterClrMapping/>
  </p:clrMapOvr>
</p:sld>
</file>

<file path=ppt/theme/theme1.xml><?xml version="1.0" encoding="utf-8"?>
<a:theme xmlns:a="http://schemas.openxmlformats.org/drawingml/2006/main" name="Geçmişe bakış">
  <a:themeElements>
    <a:clrScheme name="Geçmişe bakış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Geçmişe bakış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111</TotalTime>
  <Words>205</Words>
  <Application>Microsoft Office PowerPoint</Application>
  <PresentationFormat>Geniş ekran</PresentationFormat>
  <Paragraphs>35</Paragraphs>
  <Slides>11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Symbol</vt:lpstr>
      <vt:lpstr>Geçmişe bakış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Eren DURMAZ</dc:creator>
  <cp:lastModifiedBy>Eren DURMAZ</cp:lastModifiedBy>
  <cp:revision>1</cp:revision>
  <dcterms:created xsi:type="dcterms:W3CDTF">2021-12-13T22:42:04Z</dcterms:created>
  <dcterms:modified xsi:type="dcterms:W3CDTF">2021-12-14T00:33:33Z</dcterms:modified>
</cp:coreProperties>
</file>

<file path=docProps/thumbnail.jpeg>
</file>